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8" r:id="rId5"/>
    <p:sldId id="260" r:id="rId6"/>
    <p:sldId id="261" r:id="rId7"/>
    <p:sldId id="262" r:id="rId8"/>
    <p:sldId id="263" r:id="rId9"/>
    <p:sldId id="272" r:id="rId10"/>
    <p:sldId id="27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tney Martinelli" initials="CM" lastIdx="1" clrIdx="0">
    <p:extLst>
      <p:ext uri="{19B8F6BF-5375-455C-9EA6-DF929625EA0E}">
        <p15:presenceInfo xmlns:p15="http://schemas.microsoft.com/office/powerpoint/2012/main" userId="f51e6f50c5c87d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494B"/>
    <a:srgbClr val="ECE7E2"/>
    <a:srgbClr val="3E373A"/>
    <a:srgbClr val="CA8C1E"/>
    <a:srgbClr val="D1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D13C-8DF9-451D-9E2A-0B341084C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6EE3C-83D7-4046-85EC-A360800A0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6D88C-43FD-477C-9C3D-61C3B97B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C75B4-8BAC-4526-B9F6-CF94A6F6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9E9F-06A2-4658-A4F2-589CA20F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4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F3B7-1536-463D-A44C-A1ACEB33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8D12D-9C37-44AD-ADFA-AC7B953DB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EA3E9-DA04-4CFE-B648-8A67A0ED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559F7-D92B-4217-BCCC-A03ACBDB9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16F71-C89F-423F-9A8D-3A4C44CA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6B979-FEE7-4E29-B0A9-740E40C26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F350E-27FC-4420-8F56-38F974B3E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F8F4-97B3-4F5C-A331-8B301B86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2F11-0B1E-4A06-8257-90265238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E0BAE-FAF4-4DF2-A2A6-A81154FE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228E-4906-4760-AE09-F886F0B4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78E55-D2FC-4008-AB3B-420E7C6F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A53AA-7492-4613-91F4-0FED4D2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C202B-D381-400F-BDB1-2ADB593F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09A1-2FAF-46FE-8B9F-9939EFB1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84A6-2B15-44EE-BF30-59415003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55703-AED6-4719-B981-AA46288AA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A4A07-DBE5-46D2-AAD1-2DB066C0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9474D-1FFD-455A-888A-2F9E1945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B9B58-C98E-4241-9049-D16673D9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4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5CA2-4863-44A1-A73F-B57882D3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D530-0FC2-404C-AA83-3AEC4181A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D2AD5-ACB2-4D3B-A629-91CB5000B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99981-BB69-4B0C-B049-8B2C9E3C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558CE-28D6-483C-ADB9-DE5F86E6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F0806-35F0-4D80-81EB-E6789E77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A1F2-163B-465F-8443-D106E4307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92327-EE8D-443F-9EF6-CDA3856B5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D864E-4ABC-4F22-AECB-E1C48CC25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C907D-E1EA-433F-9FC7-04419B938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F9B48D-3A42-4CAF-A633-1448D2484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A3D9F-28B3-45D2-949A-A1F6EACE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E52CF7-01F4-486A-B83A-5E0BEA96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3FFBC-C4EE-4F4B-9DC4-606895B4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D23A-F587-44BE-9A34-3B8A1183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85047-B208-4471-B079-04AA9FD8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6A778-239F-40DA-BE56-EFA8A759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BBCE4-636B-4FD8-90AD-D50117E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9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4DEE7-F2B1-4830-B0AF-E7072B64B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E9B92-46CA-4374-9ABD-D0EC4699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ABCA5-C2DB-4BDB-B5AB-99E65B81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4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416F-73E5-4E8D-882E-16FBC9A3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1828-B043-4D4E-A616-4563A456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BCE61-E3FC-496B-858E-7D3833D48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F4A9A-4302-4505-A9D9-1C3EC572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24FF-3DB8-47F8-8922-08F845AA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733C9-6B88-40DE-B41C-64E61415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03BE-0E29-4E70-BF61-118D700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B163E-EB76-406D-BCC9-F360E4D94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2DDEF-A914-4B17-99F1-8E5F324DA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30529-9BB5-4F34-8BAC-1B3E0D7B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5DF17-2C85-44BF-8BF2-26FFA5EE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DC0A9-77E3-4419-9F56-64737BE7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D073C-8E97-464B-8644-0CF557B6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C3F55-E5BC-463C-AFFF-370A56F20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0967B-A2D4-4485-B431-E4DAA6A65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EB65-8CAE-4273-B898-7DAD73E52EFA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C0FE-AFC6-4962-9FF2-2D06E4155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2BCD2-784C-4B29-A9BE-4CDEE90E0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CCBE-68CB-4E5D-965B-89271EA8A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6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5DC062-01DF-4EF3-8BF5-7D9D4282A6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C51E5C-C092-4056-89D6-70E35167D8F1}"/>
              </a:ext>
            </a:extLst>
          </p:cNvPr>
          <p:cNvSpPr/>
          <p:nvPr/>
        </p:nvSpPr>
        <p:spPr>
          <a:xfrm>
            <a:off x="8680537" y="0"/>
            <a:ext cx="35114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1E46E-2065-4E54-8A8F-147D69463372}"/>
              </a:ext>
            </a:extLst>
          </p:cNvPr>
          <p:cNvSpPr txBox="1"/>
          <p:nvPr/>
        </p:nvSpPr>
        <p:spPr>
          <a:xfrm>
            <a:off x="2735067" y="2067446"/>
            <a:ext cx="5104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</a:rPr>
              <a:t>SENIOR CARE AUTHORITY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BC5BA-9B8B-4AF4-823B-C9730DF1416B}"/>
              </a:ext>
            </a:extLst>
          </p:cNvPr>
          <p:cNvSpPr txBox="1"/>
          <p:nvPr/>
        </p:nvSpPr>
        <p:spPr>
          <a:xfrm>
            <a:off x="6109517" y="2619375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CA8C1E"/>
                </a:solidFill>
              </a:rPr>
              <a:t>Mark S Molnar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99EF-B52F-4CB7-AFA5-19FB09A4C5A4}"/>
              </a:ext>
            </a:extLst>
          </p:cNvPr>
          <p:cNvSpPr txBox="1"/>
          <p:nvPr/>
        </p:nvSpPr>
        <p:spPr>
          <a:xfrm>
            <a:off x="6617669" y="2896374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D1D2D4"/>
                </a:solidFill>
              </a:rPr>
              <a:t>2.19.2021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5F99A6-F319-464B-BE4F-87777B50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3342" y="183096"/>
            <a:ext cx="3105852" cy="2070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85AF4-4E81-445D-A720-7D8F1F17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r="10400"/>
          <a:stretch/>
        </p:blipFill>
        <p:spPr>
          <a:xfrm flipH="1">
            <a:off x="8892908" y="4621202"/>
            <a:ext cx="3105852" cy="20705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73A1A9-9CDB-422F-A8D2-A8564439BBBF}"/>
              </a:ext>
            </a:extLst>
          </p:cNvPr>
          <p:cNvGrpSpPr/>
          <p:nvPr/>
        </p:nvGrpSpPr>
        <p:grpSpPr>
          <a:xfrm>
            <a:off x="588204" y="1674391"/>
            <a:ext cx="2103120" cy="2103120"/>
            <a:chOff x="-764547" y="2017291"/>
            <a:chExt cx="2103120" cy="21031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F3D8C4-D18B-4844-9FC5-62B7FC9A7206}"/>
                </a:ext>
              </a:extLst>
            </p:cNvPr>
            <p:cNvSpPr/>
            <p:nvPr/>
          </p:nvSpPr>
          <p:spPr>
            <a:xfrm>
              <a:off x="-764547" y="2017291"/>
              <a:ext cx="2103120" cy="2103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7E1275E9-E727-455B-B71F-578AD094E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20804" y="2063011"/>
              <a:ext cx="2015634" cy="2011680"/>
            </a:xfrm>
            <a:prstGeom prst="rect">
              <a:avLst/>
            </a:prstGeom>
          </p:spPr>
        </p:pic>
      </p:grpSp>
      <p:pic>
        <p:nvPicPr>
          <p:cNvPr id="6" name="Picture 5" descr="A picture containing text, person, person, sitting&#10;&#10;Description automatically generated">
            <a:extLst>
              <a:ext uri="{FF2B5EF4-FFF2-40B4-BE49-F238E27FC236}">
                <a16:creationId xmlns:a16="http://schemas.microsoft.com/office/drawing/2014/main" id="{B8F0C609-FA82-4B2C-B241-09E9E46D5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8892908" y="2406911"/>
            <a:ext cx="3105853" cy="20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1278566" y="1113532"/>
            <a:ext cx="5104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CORPORATE PRICING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5FA713-1A08-4D7C-AAA5-269CA9EE60EB}"/>
              </a:ext>
            </a:extLst>
          </p:cNvPr>
          <p:cNvCxnSpPr/>
          <p:nvPr/>
        </p:nvCxnSpPr>
        <p:spPr>
          <a:xfrm>
            <a:off x="1376516" y="1882973"/>
            <a:ext cx="9510559" cy="0"/>
          </a:xfrm>
          <a:prstGeom prst="line">
            <a:avLst/>
          </a:prstGeom>
          <a:ln w="19050">
            <a:solidFill>
              <a:srgbClr val="CA8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0F05D165-39E8-42A5-AA59-79E6D37EF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6326"/>
              </p:ext>
            </p:extLst>
          </p:nvPr>
        </p:nvGraphicFramePr>
        <p:xfrm>
          <a:off x="3048407" y="2542647"/>
          <a:ext cx="6166776" cy="29051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83388">
                  <a:extLst>
                    <a:ext uri="{9D8B030D-6E8A-4147-A177-3AD203B41FA5}">
                      <a16:colId xmlns:a16="http://schemas.microsoft.com/office/drawing/2014/main" val="811749051"/>
                    </a:ext>
                  </a:extLst>
                </a:gridCol>
                <a:gridCol w="3083388">
                  <a:extLst>
                    <a:ext uri="{9D8B030D-6E8A-4147-A177-3AD203B41FA5}">
                      <a16:colId xmlns:a16="http://schemas.microsoft.com/office/drawing/2014/main" val="1233748480"/>
                    </a:ext>
                  </a:extLst>
                </a:gridCol>
              </a:tblGrid>
              <a:tr h="4786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 EMPLOYEES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55232"/>
                  </a:ext>
                </a:extLst>
              </a:tr>
              <a:tr h="4852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200 - 499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05760"/>
                  </a:ext>
                </a:extLst>
              </a:tr>
              <a:tr h="4852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500 - 999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853252"/>
                  </a:ext>
                </a:extLst>
              </a:tr>
              <a:tr h="4852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1,000 – 4,999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33517"/>
                  </a:ext>
                </a:extLst>
              </a:tr>
              <a:tr h="4852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5,000 – 9,999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502443"/>
                  </a:ext>
                </a:extLst>
              </a:tr>
              <a:tr h="4852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10,000+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2419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327724-6717-4440-995B-CCAA80D5FE0D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37DBC36D-AC43-4609-BA76-2297016C1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69C93E-C552-4F0D-97FD-97109CCC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4967111" y="0"/>
            <a:ext cx="7224889" cy="406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7E2DB6-1E84-498B-A0D6-6218D4CC83D2}"/>
              </a:ext>
            </a:extLst>
          </p:cNvPr>
          <p:cNvSpPr/>
          <p:nvPr/>
        </p:nvSpPr>
        <p:spPr>
          <a:xfrm>
            <a:off x="0" y="0"/>
            <a:ext cx="5781040" cy="6858000"/>
          </a:xfrm>
          <a:prstGeom prst="rect">
            <a:avLst/>
          </a:prstGeom>
          <a:solidFill>
            <a:srgbClr val="3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C758C-52EF-4F04-B2A0-3C7868FA0827}"/>
              </a:ext>
            </a:extLst>
          </p:cNvPr>
          <p:cNvSpPr txBox="1"/>
          <p:nvPr/>
        </p:nvSpPr>
        <p:spPr>
          <a:xfrm>
            <a:off x="887075" y="1801578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A8C1E"/>
                </a:solidFill>
              </a:rPr>
              <a:t>Mark S Molnar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58F5F-7A3C-48B1-96BA-0A00C320070D}"/>
              </a:ext>
            </a:extLst>
          </p:cNvPr>
          <p:cNvSpPr txBox="1"/>
          <p:nvPr/>
        </p:nvSpPr>
        <p:spPr>
          <a:xfrm>
            <a:off x="877941" y="2263243"/>
            <a:ext cx="395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mark.molnar@SeniorCareAuthority.com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4BEA4-74EF-488F-B8EC-ED52EE118435}"/>
              </a:ext>
            </a:extLst>
          </p:cNvPr>
          <p:cNvSpPr txBox="1"/>
          <p:nvPr/>
        </p:nvSpPr>
        <p:spPr>
          <a:xfrm>
            <a:off x="887075" y="2548808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440.781.9242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EA4965-1551-48DB-B735-DB5CDCE4DE67}"/>
              </a:ext>
            </a:extLst>
          </p:cNvPr>
          <p:cNvSpPr/>
          <p:nvPr/>
        </p:nvSpPr>
        <p:spPr>
          <a:xfrm>
            <a:off x="5781040" y="3905533"/>
            <a:ext cx="6410960" cy="1123950"/>
          </a:xfrm>
          <a:prstGeom prst="rect">
            <a:avLst/>
          </a:prstGeom>
          <a:solidFill>
            <a:srgbClr val="CA8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9F6C1-4E24-42BB-B371-C06B6F213005}"/>
              </a:ext>
            </a:extLst>
          </p:cNvPr>
          <p:cNvSpPr txBox="1"/>
          <p:nvPr/>
        </p:nvSpPr>
        <p:spPr>
          <a:xfrm>
            <a:off x="5781040" y="4267452"/>
            <a:ext cx="641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Senior Living and Care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CF726-88CC-4C50-8EF0-2C13B07ED4C3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4" name="Picture 13" descr="A picture containing room&#10;&#10;Description automatically generated">
            <a:extLst>
              <a:ext uri="{FF2B5EF4-FFF2-40B4-BE49-F238E27FC236}">
                <a16:creationId xmlns:a16="http://schemas.microsoft.com/office/drawing/2014/main" id="{9B88416B-E54F-4E6A-9418-1A1C24B6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3272155" y="2245960"/>
            <a:ext cx="4755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WE RELIEVE STRESS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7859B-B281-4A4B-AD10-18C17F8DCD52}"/>
              </a:ext>
            </a:extLst>
          </p:cNvPr>
          <p:cNvSpPr txBox="1"/>
          <p:nvPr/>
        </p:nvSpPr>
        <p:spPr>
          <a:xfrm>
            <a:off x="3272155" y="2915716"/>
            <a:ext cx="48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>
                <a:solidFill>
                  <a:srgbClr val="CA8C1E"/>
                </a:solidFill>
              </a:rPr>
              <a:t>ON YOUR EMPLOYEES BY PROVIDING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A7882-A627-4D6F-809D-23FE4D5E93ED}"/>
              </a:ext>
            </a:extLst>
          </p:cNvPr>
          <p:cNvSpPr txBox="1"/>
          <p:nvPr/>
        </p:nvSpPr>
        <p:spPr>
          <a:xfrm>
            <a:off x="4204703" y="3505493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0494B"/>
                </a:solidFill>
              </a:rPr>
              <a:t>GUIDANCE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C43A2-5593-41F4-9347-D5E7748E07B3}"/>
              </a:ext>
            </a:extLst>
          </p:cNvPr>
          <p:cNvSpPr txBox="1"/>
          <p:nvPr/>
        </p:nvSpPr>
        <p:spPr>
          <a:xfrm>
            <a:off x="4204703" y="4246049"/>
            <a:ext cx="410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0494B"/>
                </a:solidFill>
              </a:rPr>
              <a:t>REAL-DOLLAR SAVINGS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39D20-12A9-445A-8281-6883EB208260}"/>
              </a:ext>
            </a:extLst>
          </p:cNvPr>
          <p:cNvSpPr txBox="1"/>
          <p:nvPr/>
        </p:nvSpPr>
        <p:spPr>
          <a:xfrm>
            <a:off x="9355070" y="65810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3" name="Graphic 12" descr="Compass outline">
            <a:extLst>
              <a:ext uri="{FF2B5EF4-FFF2-40B4-BE49-F238E27FC236}">
                <a16:creationId xmlns:a16="http://schemas.microsoft.com/office/drawing/2014/main" id="{39B8E507-0A71-4803-BD15-A449DECB0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2154" y="3399854"/>
            <a:ext cx="780148" cy="780148"/>
          </a:xfrm>
          <a:prstGeom prst="rect">
            <a:avLst/>
          </a:prstGeom>
        </p:spPr>
      </p:pic>
      <p:pic>
        <p:nvPicPr>
          <p:cNvPr id="15" name="Graphic 14" descr="Money outline">
            <a:extLst>
              <a:ext uri="{FF2B5EF4-FFF2-40B4-BE49-F238E27FC236}">
                <a16:creationId xmlns:a16="http://schemas.microsoft.com/office/drawing/2014/main" id="{E51CA173-BB8D-4304-8BE2-9064D79FC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2154" y="4132467"/>
            <a:ext cx="780148" cy="7801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600911-B756-4080-8108-0797BDFA7626}"/>
              </a:ext>
            </a:extLst>
          </p:cNvPr>
          <p:cNvSpPr/>
          <p:nvPr/>
        </p:nvSpPr>
        <p:spPr>
          <a:xfrm>
            <a:off x="0" y="-29923"/>
            <a:ext cx="12192000" cy="1815055"/>
          </a:xfrm>
          <a:prstGeom prst="rect">
            <a:avLst/>
          </a:prstGeom>
          <a:solidFill>
            <a:srgbClr val="3E3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8DACC-2AB4-4D52-AB68-A656B2D9BB9F}"/>
              </a:ext>
            </a:extLst>
          </p:cNvPr>
          <p:cNvSpPr txBox="1"/>
          <p:nvPr/>
        </p:nvSpPr>
        <p:spPr>
          <a:xfrm>
            <a:off x="4180196" y="4681937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A8C1E"/>
                </a:solidFill>
              </a:rPr>
              <a:t>Coming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C3132-D22E-44F6-9D02-42C11C388433}"/>
              </a:ext>
            </a:extLst>
          </p:cNvPr>
          <p:cNvGrpSpPr/>
          <p:nvPr/>
        </p:nvGrpSpPr>
        <p:grpSpPr>
          <a:xfrm>
            <a:off x="588204" y="960101"/>
            <a:ext cx="2055300" cy="2055300"/>
            <a:chOff x="-764547" y="2017291"/>
            <a:chExt cx="2103120" cy="21031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AE8F8F-E30C-4738-853C-5EE4E17F0496}"/>
                </a:ext>
              </a:extLst>
            </p:cNvPr>
            <p:cNvSpPr/>
            <p:nvPr/>
          </p:nvSpPr>
          <p:spPr>
            <a:xfrm>
              <a:off x="-764547" y="2017291"/>
              <a:ext cx="2103120" cy="2103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4587A40-F9E8-4BB9-BB50-DF59F3B96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20804" y="2063011"/>
              <a:ext cx="2015634" cy="2011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77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9CA316-BF44-43F3-B927-56C53479E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6865794" y="1367673"/>
            <a:ext cx="3409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WHAT WE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715CF-B66E-440C-B69B-1EA6FA3D5D2D}"/>
              </a:ext>
            </a:extLst>
          </p:cNvPr>
          <p:cNvSpPr txBox="1"/>
          <p:nvPr/>
        </p:nvSpPr>
        <p:spPr>
          <a:xfrm>
            <a:off x="6865794" y="2119608"/>
            <a:ext cx="441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Senior Care Authority provides high-touch, </a:t>
            </a:r>
            <a:r>
              <a:rPr lang="en-US" b="1" dirty="0"/>
              <a:t>personalized concierge assistance </a:t>
            </a:r>
            <a:r>
              <a:rPr lang="en-US" dirty="0"/>
              <a:t>to local families seeking elder care advice and senior living placement guidance for their loved ones in the greater Cleveland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6DE0E-0A4C-4338-BBD5-BD5B4E13542C}"/>
              </a:ext>
            </a:extLst>
          </p:cNvPr>
          <p:cNvSpPr txBox="1"/>
          <p:nvPr/>
        </p:nvSpPr>
        <p:spPr>
          <a:xfrm>
            <a:off x="6865794" y="3746008"/>
            <a:ext cx="4910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*Franchise model with 70+ locations nationally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DB17E-98B3-4CBD-A3F2-9B504C5E597D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154D8-E34D-460B-AA0A-887C7CA8E023}"/>
              </a:ext>
            </a:extLst>
          </p:cNvPr>
          <p:cNvSpPr/>
          <p:nvPr/>
        </p:nvSpPr>
        <p:spPr>
          <a:xfrm>
            <a:off x="6964470" y="1177447"/>
            <a:ext cx="1352811" cy="190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:a16="http://schemas.microsoft.com/office/drawing/2014/main" id="{3E2DE0C8-0635-48DE-B21A-C48DA8F2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1278566" y="1113532"/>
            <a:ext cx="5980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TWO PRIMARY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715CF-B66E-440C-B69B-1EA6FA3D5D2D}"/>
              </a:ext>
            </a:extLst>
          </p:cNvPr>
          <p:cNvSpPr txBox="1"/>
          <p:nvPr/>
        </p:nvSpPr>
        <p:spPr>
          <a:xfrm>
            <a:off x="2172645" y="2876232"/>
            <a:ext cx="829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494B"/>
                </a:solidFill>
              </a:rPr>
              <a:t>Provide advocacy, referrals, management and guidance through navigating the complex US healthcare systems for aging adults.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6DE0E-0A4C-4338-BBD5-BD5B4E13542C}"/>
              </a:ext>
            </a:extLst>
          </p:cNvPr>
          <p:cNvSpPr txBox="1"/>
          <p:nvPr/>
        </p:nvSpPr>
        <p:spPr>
          <a:xfrm>
            <a:off x="2172646" y="2232982"/>
            <a:ext cx="656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0494B"/>
                </a:solidFill>
              </a:rPr>
              <a:t>ELDERCARE CONSULTING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5E67-C013-47CB-BA07-6035A33D46C9}"/>
              </a:ext>
            </a:extLst>
          </p:cNvPr>
          <p:cNvSpPr txBox="1"/>
          <p:nvPr/>
        </p:nvSpPr>
        <p:spPr>
          <a:xfrm>
            <a:off x="2172646" y="2554607"/>
            <a:ext cx="656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Clients pay directly for this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9C877-6514-45EA-A7DD-BE740E12EBFC}"/>
              </a:ext>
            </a:extLst>
          </p:cNvPr>
          <p:cNvSpPr txBox="1"/>
          <p:nvPr/>
        </p:nvSpPr>
        <p:spPr>
          <a:xfrm>
            <a:off x="2172645" y="4694456"/>
            <a:ext cx="829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494B"/>
                </a:solidFill>
              </a:rPr>
              <a:t>Work with families to locate the best senior living and care solutions such as assisted living, memory care and independent living.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9E124-8C94-4224-8435-5B813397CCA3}"/>
              </a:ext>
            </a:extLst>
          </p:cNvPr>
          <p:cNvSpPr txBox="1"/>
          <p:nvPr/>
        </p:nvSpPr>
        <p:spPr>
          <a:xfrm>
            <a:off x="2172646" y="4051206"/>
            <a:ext cx="656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0494B"/>
                </a:solidFill>
              </a:rPr>
              <a:t>PLACEMENT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FDB95-84F8-414D-A81C-21A89CD9C2E8}"/>
              </a:ext>
            </a:extLst>
          </p:cNvPr>
          <p:cNvSpPr txBox="1"/>
          <p:nvPr/>
        </p:nvSpPr>
        <p:spPr>
          <a:xfrm>
            <a:off x="2172646" y="4372831"/>
            <a:ext cx="656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Supplier paid</a:t>
            </a:r>
          </a:p>
        </p:txBody>
      </p:sp>
      <p:pic>
        <p:nvPicPr>
          <p:cNvPr id="19" name="Graphic 18" descr="Questions outline">
            <a:extLst>
              <a:ext uri="{FF2B5EF4-FFF2-40B4-BE49-F238E27FC236}">
                <a16:creationId xmlns:a16="http://schemas.microsoft.com/office/drawing/2014/main" id="{3234301C-0ECD-4F17-A444-5F168854B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0" y="2284997"/>
            <a:ext cx="914400" cy="914400"/>
          </a:xfrm>
          <a:prstGeom prst="rect">
            <a:avLst/>
          </a:prstGeom>
        </p:spPr>
      </p:pic>
      <p:pic>
        <p:nvPicPr>
          <p:cNvPr id="21" name="Graphic 20" descr="Home1 outline">
            <a:extLst>
              <a:ext uri="{FF2B5EF4-FFF2-40B4-BE49-F238E27FC236}">
                <a16:creationId xmlns:a16="http://schemas.microsoft.com/office/drawing/2014/main" id="{91D829CB-6745-4E86-B742-7EC5C889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8688" y="4038089"/>
            <a:ext cx="838711" cy="83871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5FA713-1A08-4D7C-AAA5-269CA9EE60EB}"/>
              </a:ext>
            </a:extLst>
          </p:cNvPr>
          <p:cNvCxnSpPr/>
          <p:nvPr/>
        </p:nvCxnSpPr>
        <p:spPr>
          <a:xfrm>
            <a:off x="1376516" y="1882973"/>
            <a:ext cx="9510559" cy="0"/>
          </a:xfrm>
          <a:prstGeom prst="line">
            <a:avLst/>
          </a:prstGeom>
          <a:ln w="19050">
            <a:solidFill>
              <a:srgbClr val="CA8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3E9EA3-12F0-4A62-A95B-261896D7E994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20" name="Picture 19" descr="A picture containing room&#10;&#10;Description automatically generated">
            <a:extLst>
              <a:ext uri="{FF2B5EF4-FFF2-40B4-BE49-F238E27FC236}">
                <a16:creationId xmlns:a16="http://schemas.microsoft.com/office/drawing/2014/main" id="{5775BFA7-2F4C-4CAB-97DC-9781D46B3D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494241-BC5C-4B3E-A086-C01AE5A1500D}"/>
              </a:ext>
            </a:extLst>
          </p:cNvPr>
          <p:cNvSpPr/>
          <p:nvPr/>
        </p:nvSpPr>
        <p:spPr>
          <a:xfrm>
            <a:off x="658806" y="1840533"/>
            <a:ext cx="3252794" cy="4326588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597846" y="559703"/>
            <a:ext cx="8713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THE BABY BOOMERS ARE COMING…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E7599-5FC1-4842-824C-1A8397F8B695}"/>
              </a:ext>
            </a:extLst>
          </p:cNvPr>
          <p:cNvSpPr txBox="1"/>
          <p:nvPr/>
        </p:nvSpPr>
        <p:spPr>
          <a:xfrm>
            <a:off x="818826" y="2553814"/>
            <a:ext cx="2932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US Senior Care is a </a:t>
            </a:r>
            <a:r>
              <a:rPr lang="en-US" b="1" dirty="0">
                <a:solidFill>
                  <a:srgbClr val="CA8C1E"/>
                </a:solidFill>
              </a:rPr>
              <a:t>$400B </a:t>
            </a:r>
            <a:r>
              <a:rPr lang="en-US" dirty="0">
                <a:solidFill>
                  <a:srgbClr val="50494B"/>
                </a:solidFill>
              </a:rPr>
              <a:t>industry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A8C1E"/>
                </a:solidFill>
              </a:rPr>
              <a:t>70% </a:t>
            </a:r>
            <a:r>
              <a:rPr lang="en-US" dirty="0">
                <a:solidFill>
                  <a:srgbClr val="50494B"/>
                </a:solidFill>
              </a:rPr>
              <a:t>of individuals 65+ will require some type of long-term care services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Every day </a:t>
            </a:r>
            <a:r>
              <a:rPr lang="en-US" b="1" dirty="0">
                <a:solidFill>
                  <a:srgbClr val="CA8C1E"/>
                </a:solidFill>
              </a:rPr>
              <a:t>10K</a:t>
            </a:r>
            <a:r>
              <a:rPr lang="en-US" dirty="0">
                <a:solidFill>
                  <a:srgbClr val="50494B"/>
                </a:solidFill>
              </a:rPr>
              <a:t> baby boomers will turn 65 years old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By 2030 </a:t>
            </a:r>
            <a:r>
              <a:rPr lang="en-US" b="1" dirty="0">
                <a:solidFill>
                  <a:srgbClr val="CA8C1E"/>
                </a:solidFill>
              </a:rPr>
              <a:t>20% </a:t>
            </a:r>
            <a:r>
              <a:rPr lang="en-US" dirty="0">
                <a:solidFill>
                  <a:srgbClr val="50494B"/>
                </a:solidFill>
              </a:rPr>
              <a:t>of US population will be 65+, compared to 12% in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0494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F8FE-4C67-45D3-8095-902AC8405379}"/>
              </a:ext>
            </a:extLst>
          </p:cNvPr>
          <p:cNvSpPr txBox="1"/>
          <p:nvPr/>
        </p:nvSpPr>
        <p:spPr>
          <a:xfrm>
            <a:off x="597846" y="1169187"/>
            <a:ext cx="6564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A8C1E"/>
                </a:solidFill>
              </a:rPr>
              <a:t>The need for Senior Care is growing exponentially</a:t>
            </a:r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87E507AC-B31B-49DE-B6F7-616203A50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1" y="1840533"/>
            <a:ext cx="6770226" cy="43265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C63311-646C-4380-94C2-C821BB6BEBC5}"/>
              </a:ext>
            </a:extLst>
          </p:cNvPr>
          <p:cNvSpPr txBox="1"/>
          <p:nvPr/>
        </p:nvSpPr>
        <p:spPr>
          <a:xfrm>
            <a:off x="818826" y="2067134"/>
            <a:ext cx="2318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50494B"/>
                </a:solidFill>
                <a:latin typeface="Calibri-Bold"/>
              </a:rPr>
              <a:t>US Census Date:</a:t>
            </a:r>
            <a:endParaRPr lang="en-US" sz="2000" dirty="0">
              <a:solidFill>
                <a:srgbClr val="50494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F5D34-9DF5-440A-A256-9F23D12E45D6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2DA310C1-FCDC-4D00-9D81-55E272709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5C64152-8CD6-4ECE-A74D-D8162AD2D7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757791-A83D-4F55-BBA1-57F3B4D6577A}"/>
              </a:ext>
            </a:extLst>
          </p:cNvPr>
          <p:cNvSpPr/>
          <p:nvPr/>
        </p:nvSpPr>
        <p:spPr>
          <a:xfrm>
            <a:off x="0" y="617193"/>
            <a:ext cx="12191999" cy="76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2205253" y="617193"/>
            <a:ext cx="7738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WHY EMPLOYERS SHOULD CARE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20E163-0F52-418E-BDB3-0F981A881275}"/>
              </a:ext>
            </a:extLst>
          </p:cNvPr>
          <p:cNvCxnSpPr>
            <a:cxnSpLocks/>
          </p:cNvCxnSpPr>
          <p:nvPr/>
        </p:nvCxnSpPr>
        <p:spPr>
          <a:xfrm>
            <a:off x="404806" y="5604838"/>
            <a:ext cx="49495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57621A-9D4C-4517-9581-4EABF9C657FE}"/>
              </a:ext>
            </a:extLst>
          </p:cNvPr>
          <p:cNvSpPr txBox="1"/>
          <p:nvPr/>
        </p:nvSpPr>
        <p:spPr>
          <a:xfrm>
            <a:off x="360616" y="5743249"/>
            <a:ext cx="5074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AARP report, Caregiving in the US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Supporting Caregivers in the Workplace: A practical guide for employers</a:t>
            </a:r>
          </a:p>
          <a:p>
            <a:pPr marL="228600" indent="-228600"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Harvard Business School Study, Growing Caregiver Crisis hurting Firm Profitability</a:t>
            </a:r>
          </a:p>
          <a:p>
            <a:pPr marL="228600" indent="-228600">
              <a:buAutoNum type="arabicPeriod"/>
            </a:pP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EB10DD-9855-414D-967E-A24BC51D7D96}"/>
              </a:ext>
            </a:extLst>
          </p:cNvPr>
          <p:cNvGrpSpPr/>
          <p:nvPr/>
        </p:nvGrpSpPr>
        <p:grpSpPr>
          <a:xfrm>
            <a:off x="1102232" y="2057509"/>
            <a:ext cx="2305964" cy="2674253"/>
            <a:chOff x="1102232" y="1905109"/>
            <a:chExt cx="2305964" cy="26742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A01AE9-5316-4E6B-836E-E9C8C0B4B54D}"/>
                </a:ext>
              </a:extLst>
            </p:cNvPr>
            <p:cNvSpPr txBox="1"/>
            <p:nvPr/>
          </p:nvSpPr>
          <p:spPr>
            <a:xfrm>
              <a:off x="1193672" y="2825036"/>
              <a:ext cx="21234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One in six US employees are spending </a:t>
              </a:r>
              <a:r>
                <a:rPr lang="en-US" b="1" dirty="0">
                  <a:solidFill>
                    <a:srgbClr val="CA8C1E"/>
                  </a:solidFill>
                </a:rPr>
                <a:t>20+ hours </a:t>
              </a:r>
              <a:r>
                <a:rPr lang="en-US" dirty="0">
                  <a:solidFill>
                    <a:schemeClr val="bg1"/>
                  </a:solidFill>
                </a:rPr>
                <a:t>each week providing assistance to a friend or relative.</a:t>
              </a:r>
            </a:p>
          </p:txBody>
        </p:sp>
        <p:pic>
          <p:nvPicPr>
            <p:cNvPr id="18" name="Graphic 17" descr="Man with solid fill">
              <a:extLst>
                <a:ext uri="{FF2B5EF4-FFF2-40B4-BE49-F238E27FC236}">
                  <a16:creationId xmlns:a16="http://schemas.microsoft.com/office/drawing/2014/main" id="{7B427A8F-D8C5-47F9-90E3-A09DE9DC8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2232" y="1905109"/>
              <a:ext cx="769442" cy="769442"/>
            </a:xfrm>
            <a:prstGeom prst="rect">
              <a:avLst/>
            </a:prstGeom>
          </p:spPr>
        </p:pic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C8EB2766-FBA3-4993-BDD7-94601B5BE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09536" y="1905109"/>
              <a:ext cx="769442" cy="769442"/>
            </a:xfrm>
            <a:prstGeom prst="rect">
              <a:avLst/>
            </a:prstGeom>
          </p:spPr>
        </p:pic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9AC3ACDA-C42B-48BE-A0CE-18B6BF46D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16840" y="1905109"/>
              <a:ext cx="769442" cy="769442"/>
            </a:xfrm>
            <a:prstGeom prst="rect">
              <a:avLst/>
            </a:prstGeom>
          </p:spPr>
        </p:pic>
        <p:pic>
          <p:nvPicPr>
            <p:cNvPr id="21" name="Graphic 20" descr="Man with solid fill">
              <a:extLst>
                <a:ext uri="{FF2B5EF4-FFF2-40B4-BE49-F238E27FC236}">
                  <a16:creationId xmlns:a16="http://schemas.microsoft.com/office/drawing/2014/main" id="{CCC784E0-FF4D-434C-AFB9-08764D58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24144" y="1905109"/>
              <a:ext cx="769442" cy="769442"/>
            </a:xfrm>
            <a:prstGeom prst="rect">
              <a:avLst/>
            </a:prstGeom>
          </p:spPr>
        </p:pic>
        <p:pic>
          <p:nvPicPr>
            <p:cNvPr id="22" name="Graphic 21" descr="Man with solid fill">
              <a:extLst>
                <a:ext uri="{FF2B5EF4-FFF2-40B4-BE49-F238E27FC236}">
                  <a16:creationId xmlns:a16="http://schemas.microsoft.com/office/drawing/2014/main" id="{BE524ABA-7265-41F8-BC33-911E7A595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31448" y="1905109"/>
              <a:ext cx="769442" cy="769442"/>
            </a:xfrm>
            <a:prstGeom prst="rect">
              <a:avLst/>
            </a:prstGeom>
          </p:spPr>
        </p:pic>
        <p:pic>
          <p:nvPicPr>
            <p:cNvPr id="23" name="Graphic 22" descr="Man with solid fill">
              <a:extLst>
                <a:ext uri="{FF2B5EF4-FFF2-40B4-BE49-F238E27FC236}">
                  <a16:creationId xmlns:a16="http://schemas.microsoft.com/office/drawing/2014/main" id="{BEA56F29-4A41-4E00-B685-5234FD03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38754" y="1905109"/>
              <a:ext cx="769442" cy="7694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3BC517-02F9-48A3-9AA2-71B651C19F06}"/>
                </a:ext>
              </a:extLst>
            </p:cNvPr>
            <p:cNvSpPr txBox="1"/>
            <p:nvPr/>
          </p:nvSpPr>
          <p:spPr>
            <a:xfrm>
              <a:off x="3023475" y="42893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EB279F-CD65-4255-87D8-9889C8182342}"/>
              </a:ext>
            </a:extLst>
          </p:cNvPr>
          <p:cNvGrpSpPr/>
          <p:nvPr/>
        </p:nvGrpSpPr>
        <p:grpSpPr>
          <a:xfrm>
            <a:off x="4711012" y="1911665"/>
            <a:ext cx="2769976" cy="3119001"/>
            <a:chOff x="4333716" y="1717040"/>
            <a:chExt cx="2769976" cy="31190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410E7-DB34-43DF-B73E-F41018EAEF43}"/>
                </a:ext>
              </a:extLst>
            </p:cNvPr>
            <p:cNvSpPr txBox="1"/>
            <p:nvPr/>
          </p:nvSpPr>
          <p:spPr>
            <a:xfrm>
              <a:off x="4744720" y="1717040"/>
              <a:ext cx="194796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CA8C1E"/>
                  </a:solidFill>
                </a:rPr>
                <a:t>$13B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A5D608-216A-4366-8522-D1B295496995}"/>
                </a:ext>
              </a:extLst>
            </p:cNvPr>
            <p:cNvSpPr txBox="1"/>
            <p:nvPr/>
          </p:nvSpPr>
          <p:spPr>
            <a:xfrm>
              <a:off x="4333716" y="2792090"/>
              <a:ext cx="276997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Caregivers cost employers an estimated </a:t>
              </a:r>
              <a:r>
                <a:rPr lang="en-US" b="1" dirty="0">
                  <a:solidFill>
                    <a:srgbClr val="CA8C1E"/>
                  </a:solidFill>
                </a:rPr>
                <a:t>8% more in healthcare costs</a:t>
              </a:r>
              <a:r>
                <a:rPr lang="en-US" dirty="0">
                  <a:solidFill>
                    <a:srgbClr val="CA8C1E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than non-caregivers because their responsibilities are emotionally and physically exhausting.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2EA80E-15F9-432F-94FB-44FF00762CFC}"/>
                </a:ext>
              </a:extLst>
            </p:cNvPr>
            <p:cNvSpPr txBox="1"/>
            <p:nvPr/>
          </p:nvSpPr>
          <p:spPr>
            <a:xfrm>
              <a:off x="6274675" y="45590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28C9-E958-4667-87D6-5F86E32A2711}"/>
              </a:ext>
            </a:extLst>
          </p:cNvPr>
          <p:cNvGrpSpPr/>
          <p:nvPr/>
        </p:nvGrpSpPr>
        <p:grpSpPr>
          <a:xfrm>
            <a:off x="8664168" y="1952447"/>
            <a:ext cx="2418137" cy="2548727"/>
            <a:chOff x="7963128" y="1800047"/>
            <a:chExt cx="2418137" cy="25487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63821F-284D-4260-B9B9-4DE0C95A5203}"/>
                </a:ext>
              </a:extLst>
            </p:cNvPr>
            <p:cNvSpPr txBox="1"/>
            <p:nvPr/>
          </p:nvSpPr>
          <p:spPr>
            <a:xfrm>
              <a:off x="7963128" y="2825035"/>
              <a:ext cx="241813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Upper management has a higher incidence </a:t>
              </a:r>
              <a:r>
                <a:rPr lang="en-US" b="1" dirty="0">
                  <a:solidFill>
                    <a:srgbClr val="CA8C1E"/>
                  </a:solidFill>
                </a:rPr>
                <a:t>of leaving employment </a:t>
              </a:r>
              <a:r>
                <a:rPr lang="en-US" dirty="0">
                  <a:solidFill>
                    <a:schemeClr val="bg1"/>
                  </a:solidFill>
                </a:rPr>
                <a:t>due to caregiving conflicts.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BB2C29-DA9C-4EE4-B62A-86799AD7AB08}"/>
                </a:ext>
              </a:extLst>
            </p:cNvPr>
            <p:cNvSpPr txBox="1"/>
            <p:nvPr/>
          </p:nvSpPr>
          <p:spPr>
            <a:xfrm>
              <a:off x="9568965" y="40717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32" name="Graphic 31" descr="Right And Left Brain outline">
              <a:extLst>
                <a:ext uri="{FF2B5EF4-FFF2-40B4-BE49-F238E27FC236}">
                  <a16:creationId xmlns:a16="http://schemas.microsoft.com/office/drawing/2014/main" id="{CDEA05C4-2D82-4517-AF0F-CF7BE4D6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43823" y="1800047"/>
              <a:ext cx="1056749" cy="1056749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4242A8-C3D0-444F-B3B2-F54612C215BB}"/>
              </a:ext>
            </a:extLst>
          </p:cNvPr>
          <p:cNvCxnSpPr>
            <a:cxnSpLocks/>
          </p:cNvCxnSpPr>
          <p:nvPr/>
        </p:nvCxnSpPr>
        <p:spPr>
          <a:xfrm>
            <a:off x="3992880" y="2472802"/>
            <a:ext cx="0" cy="1694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C5491A-5B6E-44F6-A7FA-126A25AB0DE2}"/>
              </a:ext>
            </a:extLst>
          </p:cNvPr>
          <p:cNvCxnSpPr>
            <a:cxnSpLocks/>
          </p:cNvCxnSpPr>
          <p:nvPr/>
        </p:nvCxnSpPr>
        <p:spPr>
          <a:xfrm>
            <a:off x="8183418" y="2472802"/>
            <a:ext cx="0" cy="1694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BBE4ACE-4599-412F-9D17-E661B5BCEC73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Information is proprietary and confidential</a:t>
            </a:r>
          </a:p>
        </p:txBody>
      </p:sp>
      <p:pic>
        <p:nvPicPr>
          <p:cNvPr id="34" name="Picture 33" descr="A picture containing room&#10;&#10;Description automatically generated">
            <a:extLst>
              <a:ext uri="{FF2B5EF4-FFF2-40B4-BE49-F238E27FC236}">
                <a16:creationId xmlns:a16="http://schemas.microsoft.com/office/drawing/2014/main" id="{1B32B260-A88B-4D32-8129-3D573404C8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06BB49-F317-47F4-A81A-3ACD901B00B2}"/>
              </a:ext>
            </a:extLst>
          </p:cNvPr>
          <p:cNvSpPr/>
          <p:nvPr/>
        </p:nvSpPr>
        <p:spPr>
          <a:xfrm>
            <a:off x="0" y="1386598"/>
            <a:ext cx="12191993" cy="79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F08D069-F7C2-4B85-AD90-F2293923DF0E}"/>
              </a:ext>
            </a:extLst>
          </p:cNvPr>
          <p:cNvSpPr/>
          <p:nvPr/>
        </p:nvSpPr>
        <p:spPr>
          <a:xfrm>
            <a:off x="0" y="-29923"/>
            <a:ext cx="12192000" cy="1815055"/>
          </a:xfrm>
          <a:prstGeom prst="rect">
            <a:avLst/>
          </a:prstGeom>
          <a:solidFill>
            <a:srgbClr val="3E3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608006" y="265063"/>
            <a:ext cx="5330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CURRENT LANDSCAPE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30706-43DB-4D06-AB1F-95B8537AF67D}"/>
              </a:ext>
            </a:extLst>
          </p:cNvPr>
          <p:cNvSpPr txBox="1"/>
          <p:nvPr/>
        </p:nvSpPr>
        <p:spPr>
          <a:xfrm>
            <a:off x="608006" y="895897"/>
            <a:ext cx="10975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A8C1E"/>
                </a:solidFill>
              </a:rPr>
              <a:t>Less than </a:t>
            </a:r>
            <a:r>
              <a:rPr lang="en-US" sz="2000" b="1" i="1" dirty="0">
                <a:solidFill>
                  <a:srgbClr val="CA8C1E"/>
                </a:solidFill>
              </a:rPr>
              <a:t>10% </a:t>
            </a:r>
            <a:r>
              <a:rPr lang="en-US" sz="2000" i="1" dirty="0">
                <a:solidFill>
                  <a:srgbClr val="CA8C1E"/>
                </a:solidFill>
              </a:rPr>
              <a:t>of people entering senior living and care solutions use a professional placement company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46DD5-016C-42E1-8A00-ADC0F9DAEB42}"/>
              </a:ext>
            </a:extLst>
          </p:cNvPr>
          <p:cNvSpPr txBox="1"/>
          <p:nvPr/>
        </p:nvSpPr>
        <p:spPr>
          <a:xfrm>
            <a:off x="6427189" y="2619988"/>
            <a:ext cx="3551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Limited knowledge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Limited experience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No leverage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Every person for themselves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Price taker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0494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F3A58-DA95-44D3-9D0E-47C34EB30DE5}"/>
              </a:ext>
            </a:extLst>
          </p:cNvPr>
          <p:cNvSpPr txBox="1"/>
          <p:nvPr/>
        </p:nvSpPr>
        <p:spPr>
          <a:xfrm>
            <a:off x="6427189" y="2082518"/>
            <a:ext cx="522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YOUR EMPLOYEES ARE AT A DISADVANTAGE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81140-5815-4C0C-A321-DC863FF649E4}"/>
              </a:ext>
            </a:extLst>
          </p:cNvPr>
          <p:cNvSpPr txBox="1"/>
          <p:nvPr/>
        </p:nvSpPr>
        <p:spPr>
          <a:xfrm>
            <a:off x="7447298" y="4995660"/>
            <a:ext cx="434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Corporate Owned (~120 Communities)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Have knowledge + experience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Have all the leverage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494B"/>
                </a:solidFill>
              </a:rPr>
              <a:t>Price setter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DD8FED-BBE7-41C9-8CDF-9E1F8DD97AEE}"/>
              </a:ext>
            </a:extLst>
          </p:cNvPr>
          <p:cNvSpPr txBox="1"/>
          <p:nvPr/>
        </p:nvSpPr>
        <p:spPr>
          <a:xfrm>
            <a:off x="7458310" y="4438164"/>
            <a:ext cx="398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THEY ARE UP AGAINST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D28784-8F27-4150-BA9C-AF10EAD40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/>
          <a:stretch/>
        </p:blipFill>
        <p:spPr>
          <a:xfrm>
            <a:off x="0" y="1329490"/>
            <a:ext cx="7194832" cy="5528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B1033B-E1D0-4696-9D4E-3DFD089A12B2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9" name="Picture 18" descr="A picture containing room&#10;&#10;Description automatically generated">
            <a:extLst>
              <a:ext uri="{FF2B5EF4-FFF2-40B4-BE49-F238E27FC236}">
                <a16:creationId xmlns:a16="http://schemas.microsoft.com/office/drawing/2014/main" id="{C9FBB7F0-FD72-4421-BE11-4C316DEED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3E5C37-0374-40ED-B365-07A3B19218BC}"/>
              </a:ext>
            </a:extLst>
          </p:cNvPr>
          <p:cNvSpPr txBox="1"/>
          <p:nvPr/>
        </p:nvSpPr>
        <p:spPr>
          <a:xfrm>
            <a:off x="6411324" y="2321708"/>
            <a:ext cx="46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Seniors + their families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9814B4-538E-435C-BDE8-F74D2ABF620D}"/>
              </a:ext>
            </a:extLst>
          </p:cNvPr>
          <p:cNvSpPr txBox="1"/>
          <p:nvPr/>
        </p:nvSpPr>
        <p:spPr>
          <a:xfrm>
            <a:off x="7447299" y="4700768"/>
            <a:ext cx="46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Senior housing</a:t>
            </a:r>
          </a:p>
        </p:txBody>
      </p:sp>
    </p:spTree>
    <p:extLst>
      <p:ext uri="{BB962C8B-B14F-4D97-AF65-F5344CB8AC3E}">
        <p14:creationId xmlns:p14="http://schemas.microsoft.com/office/powerpoint/2010/main" val="182813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378C42CB-0C6A-4774-BBE9-E6B6B900F133}"/>
              </a:ext>
            </a:extLst>
          </p:cNvPr>
          <p:cNvSpPr/>
          <p:nvPr/>
        </p:nvSpPr>
        <p:spPr>
          <a:xfrm>
            <a:off x="9875252" y="4013332"/>
            <a:ext cx="633274" cy="63327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Home1 outline">
            <a:extLst>
              <a:ext uri="{FF2B5EF4-FFF2-40B4-BE49-F238E27FC236}">
                <a16:creationId xmlns:a16="http://schemas.microsoft.com/office/drawing/2014/main" id="{3E1FA360-6218-41D4-9511-C60DCECD9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3759" y="2883509"/>
            <a:ext cx="2256261" cy="225626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F79BC0B-E328-44D4-A7FC-C167A8D232B4}"/>
              </a:ext>
            </a:extLst>
          </p:cNvPr>
          <p:cNvSpPr/>
          <p:nvPr/>
        </p:nvSpPr>
        <p:spPr>
          <a:xfrm>
            <a:off x="4080887" y="1785132"/>
            <a:ext cx="4014241" cy="5072868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222B3-2A34-4293-A438-3923AE5A331C}"/>
              </a:ext>
            </a:extLst>
          </p:cNvPr>
          <p:cNvSpPr/>
          <p:nvPr/>
        </p:nvSpPr>
        <p:spPr>
          <a:xfrm>
            <a:off x="0" y="-29923"/>
            <a:ext cx="12192000" cy="1815055"/>
          </a:xfrm>
          <a:prstGeom prst="rect">
            <a:avLst/>
          </a:prstGeom>
          <a:solidFill>
            <a:srgbClr val="3E3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5B15A-55F3-44D9-99A7-87A6F03DBBDA}"/>
              </a:ext>
            </a:extLst>
          </p:cNvPr>
          <p:cNvSpPr txBox="1"/>
          <p:nvPr/>
        </p:nvSpPr>
        <p:spPr>
          <a:xfrm>
            <a:off x="608006" y="895897"/>
            <a:ext cx="10975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A8C1E"/>
                </a:solidFill>
              </a:rPr>
              <a:t>Guidance and real-dollar savings for employees struggling with caring for aging loved 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A2131-1DB7-491A-B6AF-B77BF73ABD81}"/>
              </a:ext>
            </a:extLst>
          </p:cNvPr>
          <p:cNvSpPr txBox="1"/>
          <p:nvPr/>
        </p:nvSpPr>
        <p:spPr>
          <a:xfrm>
            <a:off x="608006" y="265063"/>
            <a:ext cx="7717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CORPORATE BENEFIT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BC073-552F-4535-ACD4-5E4190C356E3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A0EB1A95-A050-4D4B-8FA5-8CD31C381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  <p:pic>
        <p:nvPicPr>
          <p:cNvPr id="13" name="Picture 12" descr="A couple of m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85BCDF7-7A9B-451C-BC3A-53332AEE9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9" y="2975883"/>
            <a:ext cx="2870300" cy="19135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B77C85-9D4F-47E0-9063-23B7199B783C}"/>
              </a:ext>
            </a:extLst>
          </p:cNvPr>
          <p:cNvSpPr/>
          <p:nvPr/>
        </p:nvSpPr>
        <p:spPr>
          <a:xfrm>
            <a:off x="448235" y="4796118"/>
            <a:ext cx="3101789" cy="185969"/>
          </a:xfrm>
          <a:prstGeom prst="rect">
            <a:avLst/>
          </a:prstGeom>
          <a:solidFill>
            <a:srgbClr val="3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4454E-BFAD-4247-8A20-0A85890CA81E}"/>
              </a:ext>
            </a:extLst>
          </p:cNvPr>
          <p:cNvSpPr txBox="1"/>
          <p:nvPr/>
        </p:nvSpPr>
        <p:spPr>
          <a:xfrm>
            <a:off x="767262" y="4982087"/>
            <a:ext cx="24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A8C1E"/>
                </a:solidFill>
              </a:rPr>
              <a:t>Seniors + their families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34B07-49C3-4379-B6F7-BC8B28C49048}"/>
              </a:ext>
            </a:extLst>
          </p:cNvPr>
          <p:cNvSpPr txBox="1"/>
          <p:nvPr/>
        </p:nvSpPr>
        <p:spPr>
          <a:xfrm>
            <a:off x="8960022" y="4982087"/>
            <a:ext cx="24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A8C1E"/>
                </a:solidFill>
              </a:rPr>
              <a:t>Senior housing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968071-ED26-4B45-BAD0-80CC052E399C}"/>
              </a:ext>
            </a:extLst>
          </p:cNvPr>
          <p:cNvSpPr/>
          <p:nvPr/>
        </p:nvSpPr>
        <p:spPr>
          <a:xfrm>
            <a:off x="8641981" y="4796118"/>
            <a:ext cx="3099816" cy="185969"/>
          </a:xfrm>
          <a:prstGeom prst="rect">
            <a:avLst/>
          </a:prstGeom>
          <a:solidFill>
            <a:srgbClr val="3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35E40B-292A-4000-9940-7A500F50A489}"/>
              </a:ext>
            </a:extLst>
          </p:cNvPr>
          <p:cNvSpPr txBox="1"/>
          <p:nvPr/>
        </p:nvSpPr>
        <p:spPr>
          <a:xfrm>
            <a:off x="4362301" y="3359001"/>
            <a:ext cx="3451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494B"/>
                </a:solidFill>
              </a:rPr>
              <a:t>Network of leading providers across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494B"/>
                </a:solidFill>
              </a:rPr>
              <a:t>Expect to negotiate 5% discount off RENT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494B"/>
                </a:solidFill>
              </a:rPr>
              <a:t>Equates to ~$1,500-$3,000 ANNUAL savings per employee/family that uses the benefit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1F76D-7F52-46E6-BF4A-1EA1F0CC152F}"/>
              </a:ext>
            </a:extLst>
          </p:cNvPr>
          <p:cNvSpPr txBox="1"/>
          <p:nvPr/>
        </p:nvSpPr>
        <p:spPr>
          <a:xfrm>
            <a:off x="5387561" y="2086494"/>
            <a:ext cx="2426152" cy="477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0494B"/>
                </a:solidFill>
              </a:rPr>
              <a:t>SENIORS UNITED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953DAD-204E-4020-BEAA-BC9574FD6DD9}"/>
              </a:ext>
            </a:extLst>
          </p:cNvPr>
          <p:cNvSpPr txBox="1"/>
          <p:nvPr/>
        </p:nvSpPr>
        <p:spPr>
          <a:xfrm>
            <a:off x="5369511" y="2473347"/>
            <a:ext cx="217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Allow us to be the intermediary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F044D3-BDFD-4C0C-9893-FB21D11FAD22}"/>
              </a:ext>
            </a:extLst>
          </p:cNvPr>
          <p:cNvGrpSpPr/>
          <p:nvPr/>
        </p:nvGrpSpPr>
        <p:grpSpPr>
          <a:xfrm>
            <a:off x="4466979" y="5805513"/>
            <a:ext cx="3112761" cy="817717"/>
            <a:chOff x="4414109" y="5418557"/>
            <a:chExt cx="3112761" cy="81771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A9A0EF-CCE8-461D-ADCA-D6EE7713EEAD}"/>
                </a:ext>
              </a:extLst>
            </p:cNvPr>
            <p:cNvSpPr txBox="1"/>
            <p:nvPr/>
          </p:nvSpPr>
          <p:spPr>
            <a:xfrm>
              <a:off x="4886595" y="5418557"/>
              <a:ext cx="1324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50494B"/>
                  </a:solidFill>
                </a:rPr>
                <a:t>GUIDANCE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CC9384-011C-4DC4-96A7-B0BB6E270146}"/>
                </a:ext>
              </a:extLst>
            </p:cNvPr>
            <p:cNvSpPr txBox="1"/>
            <p:nvPr/>
          </p:nvSpPr>
          <p:spPr>
            <a:xfrm>
              <a:off x="4886595" y="5836164"/>
              <a:ext cx="2640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50494B"/>
                  </a:solidFill>
                </a:rPr>
                <a:t>REAL-DOLLAR SAVINGS</a:t>
              </a:r>
            </a:p>
          </p:txBody>
        </p:sp>
        <p:pic>
          <p:nvPicPr>
            <p:cNvPr id="27" name="Graphic 26" descr="Compass outline">
              <a:extLst>
                <a:ext uri="{FF2B5EF4-FFF2-40B4-BE49-F238E27FC236}">
                  <a16:creationId xmlns:a16="http://schemas.microsoft.com/office/drawing/2014/main" id="{99AE419F-1BE0-42D1-89A2-AEE48F66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14109" y="5418569"/>
              <a:ext cx="400098" cy="400098"/>
            </a:xfrm>
            <a:prstGeom prst="rect">
              <a:avLst/>
            </a:prstGeom>
          </p:spPr>
        </p:pic>
        <p:pic>
          <p:nvPicPr>
            <p:cNvPr id="28" name="Graphic 27" descr="Money outline">
              <a:extLst>
                <a:ext uri="{FF2B5EF4-FFF2-40B4-BE49-F238E27FC236}">
                  <a16:creationId xmlns:a16="http://schemas.microsoft.com/office/drawing/2014/main" id="{BC7B5B48-A470-4DA2-A8B3-CDB2C8B4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24174" y="5836176"/>
              <a:ext cx="400098" cy="400098"/>
            </a:xfrm>
            <a:prstGeom prst="rect">
              <a:avLst/>
            </a:prstGeom>
          </p:spPr>
        </p:pic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E8B9934-FB62-4D54-A4C7-9677D24B9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10" y="2033252"/>
            <a:ext cx="925012" cy="11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222953-FF78-4168-A1BF-5DFF74E7C5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122118C-AB60-4ADA-80AA-EF61103FE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585"/>
          <a:stretch/>
        </p:blipFill>
        <p:spPr>
          <a:xfrm>
            <a:off x="6096000" y="449284"/>
            <a:ext cx="5423677" cy="5845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74957-4B78-4A73-961C-F71BD6429B1E}"/>
              </a:ext>
            </a:extLst>
          </p:cNvPr>
          <p:cNvSpPr txBox="1"/>
          <p:nvPr/>
        </p:nvSpPr>
        <p:spPr>
          <a:xfrm>
            <a:off x="8317281" y="6480601"/>
            <a:ext cx="283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Information is proprietary and confidential</a:t>
            </a: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EEB05B44-E322-44C3-90B5-8252908F6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096" y="5848084"/>
            <a:ext cx="911304" cy="909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F90EF-98FF-457D-9A22-B60558ED808C}"/>
              </a:ext>
            </a:extLst>
          </p:cNvPr>
          <p:cNvSpPr txBox="1"/>
          <p:nvPr/>
        </p:nvSpPr>
        <p:spPr>
          <a:xfrm>
            <a:off x="1706528" y="1212951"/>
            <a:ext cx="3966896" cy="40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30-minute phone consultation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E3A1F-730C-4001-885C-109D60FAAFBD}"/>
              </a:ext>
            </a:extLst>
          </p:cNvPr>
          <p:cNvSpPr txBox="1"/>
          <p:nvPr/>
        </p:nvSpPr>
        <p:spPr>
          <a:xfrm>
            <a:off x="1706528" y="1534576"/>
            <a:ext cx="33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With Elder Care Specialist available to all employees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C22BF-B0A1-48AC-A869-22253067850A}"/>
              </a:ext>
            </a:extLst>
          </p:cNvPr>
          <p:cNvSpPr txBox="1"/>
          <p:nvPr/>
        </p:nvSpPr>
        <p:spPr>
          <a:xfrm>
            <a:off x="1706528" y="2390735"/>
            <a:ext cx="3575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Live Elder-Issues webinar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B29C2-7AF8-4D3A-B51C-EB44701D8660}"/>
              </a:ext>
            </a:extLst>
          </p:cNvPr>
          <p:cNvSpPr txBox="1"/>
          <p:nvPr/>
        </p:nvSpPr>
        <p:spPr>
          <a:xfrm>
            <a:off x="1706528" y="2712359"/>
            <a:ext cx="396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Virtual or in-person, twice per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5DA5D8-807D-409D-A3EC-B68589A5A3BE}"/>
              </a:ext>
            </a:extLst>
          </p:cNvPr>
          <p:cNvSpPr txBox="1"/>
          <p:nvPr/>
        </p:nvSpPr>
        <p:spPr>
          <a:xfrm>
            <a:off x="1706528" y="3323098"/>
            <a:ext cx="338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Referral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35EE0-A2DD-44DC-8955-73BD48A4A66E}"/>
              </a:ext>
            </a:extLst>
          </p:cNvPr>
          <p:cNvSpPr txBox="1"/>
          <p:nvPr/>
        </p:nvSpPr>
        <p:spPr>
          <a:xfrm>
            <a:off x="1706528" y="3644723"/>
            <a:ext cx="418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To prequalified service providers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CB6DF-5EEE-43A1-914D-60E7F85603FC}"/>
              </a:ext>
            </a:extLst>
          </p:cNvPr>
          <p:cNvSpPr txBox="1"/>
          <p:nvPr/>
        </p:nvSpPr>
        <p:spPr>
          <a:xfrm>
            <a:off x="667307" y="235717"/>
            <a:ext cx="4988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0494B"/>
                </a:solidFill>
              </a:rPr>
              <a:t>PROGRAM SERVICES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95B4E9-98B4-4F7D-BFA8-A8A72231467E}"/>
              </a:ext>
            </a:extLst>
          </p:cNvPr>
          <p:cNvCxnSpPr>
            <a:cxnSpLocks/>
          </p:cNvCxnSpPr>
          <p:nvPr/>
        </p:nvCxnSpPr>
        <p:spPr>
          <a:xfrm>
            <a:off x="765257" y="1005158"/>
            <a:ext cx="5033809" cy="0"/>
          </a:xfrm>
          <a:prstGeom prst="line">
            <a:avLst/>
          </a:prstGeom>
          <a:ln w="19050">
            <a:solidFill>
              <a:srgbClr val="CA8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Telephone outline">
            <a:extLst>
              <a:ext uri="{FF2B5EF4-FFF2-40B4-BE49-F238E27FC236}">
                <a16:creationId xmlns:a16="http://schemas.microsoft.com/office/drawing/2014/main" id="{EE933EF2-F6C7-4DAC-BE03-CFA9FFED8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816" y="1164649"/>
            <a:ext cx="776034" cy="776034"/>
          </a:xfrm>
          <a:prstGeom prst="rect">
            <a:avLst/>
          </a:prstGeom>
        </p:spPr>
      </p:pic>
      <p:pic>
        <p:nvPicPr>
          <p:cNvPr id="21" name="Graphic 20" descr="Presentation with checklist outline">
            <a:extLst>
              <a:ext uri="{FF2B5EF4-FFF2-40B4-BE49-F238E27FC236}">
                <a16:creationId xmlns:a16="http://schemas.microsoft.com/office/drawing/2014/main" id="{F4782898-26E3-4336-9D0E-F795C0DDA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814" y="2326952"/>
            <a:ext cx="776039" cy="776039"/>
          </a:xfrm>
          <a:prstGeom prst="rect">
            <a:avLst/>
          </a:prstGeom>
        </p:spPr>
      </p:pic>
      <p:pic>
        <p:nvPicPr>
          <p:cNvPr id="24" name="Graphic 23" descr="Care outline">
            <a:extLst>
              <a:ext uri="{FF2B5EF4-FFF2-40B4-BE49-F238E27FC236}">
                <a16:creationId xmlns:a16="http://schemas.microsoft.com/office/drawing/2014/main" id="{0283862F-7875-4DD7-BAB0-18E83706F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814" y="3292204"/>
            <a:ext cx="776039" cy="77603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FB4752A-A87A-439B-955C-B36B87D55F6F}"/>
              </a:ext>
            </a:extLst>
          </p:cNvPr>
          <p:cNvSpPr txBox="1"/>
          <p:nvPr/>
        </p:nvSpPr>
        <p:spPr>
          <a:xfrm>
            <a:off x="1708032" y="4293455"/>
            <a:ext cx="3056446" cy="40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Placement service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DD06C1-1563-4504-969B-9BF17201D63B}"/>
              </a:ext>
            </a:extLst>
          </p:cNvPr>
          <p:cNvSpPr txBox="1"/>
          <p:nvPr/>
        </p:nvSpPr>
        <p:spPr>
          <a:xfrm>
            <a:off x="1689021" y="4615080"/>
            <a:ext cx="33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For assisted living, independent living and memory care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D4D9E-0A28-4475-9344-60DFA7F735E7}"/>
              </a:ext>
            </a:extLst>
          </p:cNvPr>
          <p:cNvSpPr txBox="1"/>
          <p:nvPr/>
        </p:nvSpPr>
        <p:spPr>
          <a:xfrm>
            <a:off x="1689021" y="5480953"/>
            <a:ext cx="396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494B"/>
                </a:solidFill>
              </a:rPr>
              <a:t>Discounted consulting rates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30A0BB-E35E-438F-92DE-55628973E7E7}"/>
              </a:ext>
            </a:extLst>
          </p:cNvPr>
          <p:cNvSpPr txBox="1"/>
          <p:nvPr/>
        </p:nvSpPr>
        <p:spPr>
          <a:xfrm>
            <a:off x="1689021" y="5802578"/>
            <a:ext cx="396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A8C1E"/>
                </a:solidFill>
              </a:rPr>
              <a:t>At $100/hour (normally $150/hour)</a:t>
            </a:r>
          </a:p>
        </p:txBody>
      </p:sp>
      <p:pic>
        <p:nvPicPr>
          <p:cNvPr id="42" name="Graphic 41" descr="Piggy Bank outline">
            <a:extLst>
              <a:ext uri="{FF2B5EF4-FFF2-40B4-BE49-F238E27FC236}">
                <a16:creationId xmlns:a16="http://schemas.microsoft.com/office/drawing/2014/main" id="{EAF598E8-628C-4A0D-BCBD-A86DEC7C1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685" y="5377610"/>
            <a:ext cx="835730" cy="835730"/>
          </a:xfrm>
          <a:prstGeom prst="rect">
            <a:avLst/>
          </a:prstGeom>
        </p:spPr>
      </p:pic>
      <p:pic>
        <p:nvPicPr>
          <p:cNvPr id="43" name="Graphic 42" descr="Home1 outline">
            <a:extLst>
              <a:ext uri="{FF2B5EF4-FFF2-40B4-BE49-F238E27FC236}">
                <a16:creationId xmlns:a16="http://schemas.microsoft.com/office/drawing/2014/main" id="{88113152-D290-4441-A0F0-7FB9B6DB7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274" y="4249894"/>
            <a:ext cx="766553" cy="76655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E7CB7D-4E70-4C89-95B6-A54BFA5FA099}"/>
              </a:ext>
            </a:extLst>
          </p:cNvPr>
          <p:cNvSpPr txBox="1"/>
          <p:nvPr/>
        </p:nvSpPr>
        <p:spPr>
          <a:xfrm>
            <a:off x="765257" y="6380559"/>
            <a:ext cx="6011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50494B"/>
                </a:solidFill>
              </a:rPr>
              <a:t>*Coming in 2022: Discounts at leading providers</a:t>
            </a:r>
          </a:p>
        </p:txBody>
      </p:sp>
    </p:spTree>
    <p:extLst>
      <p:ext uri="{BB962C8B-B14F-4D97-AF65-F5344CB8AC3E}">
        <p14:creationId xmlns:p14="http://schemas.microsoft.com/office/powerpoint/2010/main" val="366015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51494B"/>
      </a:dk1>
      <a:lt1>
        <a:sysClr val="window" lastClr="FFFFFF"/>
      </a:lt1>
      <a:dk2>
        <a:srgbClr val="44546A"/>
      </a:dk2>
      <a:lt2>
        <a:srgbClr val="E7E6E6"/>
      </a:lt2>
      <a:accent1>
        <a:srgbClr val="C98C2B"/>
      </a:accent1>
      <a:accent2>
        <a:srgbClr val="D1D3D4"/>
      </a:accent2>
      <a:accent3>
        <a:srgbClr val="A5A5A5"/>
      </a:accent3>
      <a:accent4>
        <a:srgbClr val="51494B"/>
      </a:accent4>
      <a:accent5>
        <a:srgbClr val="954F72"/>
      </a:accent5>
      <a:accent6>
        <a:srgbClr val="44546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568</Words>
  <Application>Microsoft Office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Calibri-Bold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Cortney Martinelli</dc:creator>
  <cp:lastModifiedBy>Cortney Martinelli</cp:lastModifiedBy>
  <cp:revision>68</cp:revision>
  <dcterms:created xsi:type="dcterms:W3CDTF">2021-02-19T11:35:58Z</dcterms:created>
  <dcterms:modified xsi:type="dcterms:W3CDTF">2021-02-20T20:38:55Z</dcterms:modified>
</cp:coreProperties>
</file>